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6" r:id="rId2"/>
    <p:sldId id="257" r:id="rId3"/>
    <p:sldId id="258" r:id="rId4"/>
    <p:sldId id="266" r:id="rId5"/>
    <p:sldId id="262" r:id="rId6"/>
    <p:sldId id="267" r:id="rId7"/>
    <p:sldId id="268" r:id="rId8"/>
    <p:sldId id="270" r:id="rId9"/>
    <p:sldId id="26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3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6" d="100"/>
          <a:sy n="146" d="100"/>
        </p:scale>
        <p:origin x="-21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A4F4B2-BD51-1842-9789-51AA93FA3F11}" type="datetimeFigureOut">
              <a:rPr lang="en-US" smtClean="0"/>
              <a:t>6/29/15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DF2AB4-7966-5845-AA85-582C6D5FF27F}" type="slidenum">
              <a:rPr lang="en-US" smtClean="0"/>
              <a:t>‹#›</a:t>
            </a:fld>
            <a:endParaRPr lang="en-US"/>
          </a:p>
        </p:txBody>
      </p:sp>
    </p:spTree>
    <p:extLst>
      <p:ext uri="{BB962C8B-B14F-4D97-AF65-F5344CB8AC3E}">
        <p14:creationId xmlns:p14="http://schemas.microsoft.com/office/powerpoint/2010/main" val="524286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03BEB-A98C-F645-A1C8-AEDE39403390}" type="datetimeFigureOut">
              <a:rPr lang="en-US" smtClean="0"/>
              <a:t>6/29/15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22D25F-0FE9-4A40-926C-ACA8E4250E44}" type="slidenum">
              <a:rPr lang="en-US" smtClean="0"/>
              <a:t>‹#›</a:t>
            </a:fld>
            <a:endParaRPr lang="en-US"/>
          </a:p>
        </p:txBody>
      </p:sp>
    </p:spTree>
    <p:extLst>
      <p:ext uri="{BB962C8B-B14F-4D97-AF65-F5344CB8AC3E}">
        <p14:creationId xmlns:p14="http://schemas.microsoft.com/office/powerpoint/2010/main" val="31236452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E4C109-D9BD-A646-AD1F-EE28E9209ECA}" type="datetimeFigureOut">
              <a:rPr lang="en-US" smtClean="0"/>
              <a:t>6/29/15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D9A01-2D93-BA42-90FF-543F05484D54}" type="slidenum">
              <a:rPr lang="en-US" smtClean="0"/>
              <a:t>‹#›</a:t>
            </a:fld>
            <a:endParaRPr lang="en-US"/>
          </a:p>
        </p:txBody>
      </p:sp>
    </p:spTree>
    <p:extLst>
      <p:ext uri="{BB962C8B-B14F-4D97-AF65-F5344CB8AC3E}">
        <p14:creationId xmlns:p14="http://schemas.microsoft.com/office/powerpoint/2010/main" val="165917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4C109-D9BD-A646-AD1F-EE28E9209ECA}" type="datetimeFigureOut">
              <a:rPr lang="en-US" smtClean="0"/>
              <a:t>6/29/15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D9A01-2D93-BA42-90FF-543F05484D54}" type="slidenum">
              <a:rPr lang="en-US" smtClean="0"/>
              <a:t>‹#›</a:t>
            </a:fld>
            <a:endParaRPr lang="en-US"/>
          </a:p>
        </p:txBody>
      </p:sp>
    </p:spTree>
    <p:extLst>
      <p:ext uri="{BB962C8B-B14F-4D97-AF65-F5344CB8AC3E}">
        <p14:creationId xmlns:p14="http://schemas.microsoft.com/office/powerpoint/2010/main" val="2421347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4C109-D9BD-A646-AD1F-EE28E9209ECA}" type="datetimeFigureOut">
              <a:rPr lang="en-US" smtClean="0"/>
              <a:t>6/29/15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D9A01-2D93-BA42-90FF-543F05484D54}" type="slidenum">
              <a:rPr lang="en-US" smtClean="0"/>
              <a:t>‹#›</a:t>
            </a:fld>
            <a:endParaRPr lang="en-US"/>
          </a:p>
        </p:txBody>
      </p:sp>
    </p:spTree>
    <p:extLst>
      <p:ext uri="{BB962C8B-B14F-4D97-AF65-F5344CB8AC3E}">
        <p14:creationId xmlns:p14="http://schemas.microsoft.com/office/powerpoint/2010/main" val="550886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4C109-D9BD-A646-AD1F-EE28E9209ECA}" type="datetimeFigureOut">
              <a:rPr lang="en-US" smtClean="0"/>
              <a:t>6/29/15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D9A01-2D93-BA42-90FF-543F05484D54}" type="slidenum">
              <a:rPr lang="en-US" smtClean="0"/>
              <a:t>‹#›</a:t>
            </a:fld>
            <a:endParaRPr lang="en-US"/>
          </a:p>
        </p:txBody>
      </p:sp>
    </p:spTree>
    <p:extLst>
      <p:ext uri="{BB962C8B-B14F-4D97-AF65-F5344CB8AC3E}">
        <p14:creationId xmlns:p14="http://schemas.microsoft.com/office/powerpoint/2010/main" val="35531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E4C109-D9BD-A646-AD1F-EE28E9209ECA}" type="datetimeFigureOut">
              <a:rPr lang="en-US" smtClean="0"/>
              <a:t>6/29/15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D9A01-2D93-BA42-90FF-543F05484D54}" type="slidenum">
              <a:rPr lang="en-US" smtClean="0"/>
              <a:t>‹#›</a:t>
            </a:fld>
            <a:endParaRPr lang="en-US"/>
          </a:p>
        </p:txBody>
      </p:sp>
    </p:spTree>
    <p:extLst>
      <p:ext uri="{BB962C8B-B14F-4D97-AF65-F5344CB8AC3E}">
        <p14:creationId xmlns:p14="http://schemas.microsoft.com/office/powerpoint/2010/main" val="387107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E4C109-D9BD-A646-AD1F-EE28E9209ECA}" type="datetimeFigureOut">
              <a:rPr lang="en-US" smtClean="0"/>
              <a:t>6/29/15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D9A01-2D93-BA42-90FF-543F05484D54}" type="slidenum">
              <a:rPr lang="en-US" smtClean="0"/>
              <a:t>‹#›</a:t>
            </a:fld>
            <a:endParaRPr lang="en-US"/>
          </a:p>
        </p:txBody>
      </p:sp>
    </p:spTree>
    <p:extLst>
      <p:ext uri="{BB962C8B-B14F-4D97-AF65-F5344CB8AC3E}">
        <p14:creationId xmlns:p14="http://schemas.microsoft.com/office/powerpoint/2010/main" val="2982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E4C109-D9BD-A646-AD1F-EE28E9209ECA}" type="datetimeFigureOut">
              <a:rPr lang="en-US" smtClean="0"/>
              <a:t>6/29/15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D9A01-2D93-BA42-90FF-543F05484D54}" type="slidenum">
              <a:rPr lang="en-US" smtClean="0"/>
              <a:t>‹#›</a:t>
            </a:fld>
            <a:endParaRPr lang="en-US"/>
          </a:p>
        </p:txBody>
      </p:sp>
    </p:spTree>
    <p:extLst>
      <p:ext uri="{BB962C8B-B14F-4D97-AF65-F5344CB8AC3E}">
        <p14:creationId xmlns:p14="http://schemas.microsoft.com/office/powerpoint/2010/main" val="97558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E4C109-D9BD-A646-AD1F-EE28E9209ECA}" type="datetimeFigureOut">
              <a:rPr lang="en-US" smtClean="0"/>
              <a:t>6/29/15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D9A01-2D93-BA42-90FF-543F05484D54}" type="slidenum">
              <a:rPr lang="en-US" smtClean="0"/>
              <a:t>‹#›</a:t>
            </a:fld>
            <a:endParaRPr lang="en-US"/>
          </a:p>
        </p:txBody>
      </p:sp>
    </p:spTree>
    <p:extLst>
      <p:ext uri="{BB962C8B-B14F-4D97-AF65-F5344CB8AC3E}">
        <p14:creationId xmlns:p14="http://schemas.microsoft.com/office/powerpoint/2010/main" val="157947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4C109-D9BD-A646-AD1F-EE28E9209ECA}" type="datetimeFigureOut">
              <a:rPr lang="en-US" smtClean="0"/>
              <a:t>6/29/15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D9A01-2D93-BA42-90FF-543F05484D54}" type="slidenum">
              <a:rPr lang="en-US" smtClean="0"/>
              <a:t>‹#›</a:t>
            </a:fld>
            <a:endParaRPr lang="en-US"/>
          </a:p>
        </p:txBody>
      </p:sp>
    </p:spTree>
    <p:extLst>
      <p:ext uri="{BB962C8B-B14F-4D97-AF65-F5344CB8AC3E}">
        <p14:creationId xmlns:p14="http://schemas.microsoft.com/office/powerpoint/2010/main" val="180075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4C109-D9BD-A646-AD1F-EE28E9209ECA}" type="datetimeFigureOut">
              <a:rPr lang="en-US" smtClean="0"/>
              <a:t>6/29/15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D9A01-2D93-BA42-90FF-543F05484D54}" type="slidenum">
              <a:rPr lang="en-US" smtClean="0"/>
              <a:t>‹#›</a:t>
            </a:fld>
            <a:endParaRPr lang="en-US"/>
          </a:p>
        </p:txBody>
      </p:sp>
    </p:spTree>
    <p:extLst>
      <p:ext uri="{BB962C8B-B14F-4D97-AF65-F5344CB8AC3E}">
        <p14:creationId xmlns:p14="http://schemas.microsoft.com/office/powerpoint/2010/main" val="54444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4C109-D9BD-A646-AD1F-EE28E9209ECA}" type="datetimeFigureOut">
              <a:rPr lang="en-US" smtClean="0"/>
              <a:t>6/29/15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D9A01-2D93-BA42-90FF-543F05484D54}" type="slidenum">
              <a:rPr lang="en-US" smtClean="0"/>
              <a:t>‹#›</a:t>
            </a:fld>
            <a:endParaRPr lang="en-US"/>
          </a:p>
        </p:txBody>
      </p:sp>
    </p:spTree>
    <p:extLst>
      <p:ext uri="{BB962C8B-B14F-4D97-AF65-F5344CB8AC3E}">
        <p14:creationId xmlns:p14="http://schemas.microsoft.com/office/powerpoint/2010/main" val="20168443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4C109-D9BD-A646-AD1F-EE28E9209ECA}" type="datetimeFigureOut">
              <a:rPr lang="en-US" smtClean="0"/>
              <a:t>6/29/15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2015 Fidelity National Title Group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D9A01-2D93-BA42-90FF-543F05484D54}" type="slidenum">
              <a:rPr lang="en-US" smtClean="0"/>
              <a:t>‹#›</a:t>
            </a:fld>
            <a:endParaRPr lang="en-US"/>
          </a:p>
        </p:txBody>
      </p:sp>
    </p:spTree>
    <p:extLst>
      <p:ext uri="{BB962C8B-B14F-4D97-AF65-F5344CB8AC3E}">
        <p14:creationId xmlns:p14="http://schemas.microsoft.com/office/powerpoint/2010/main" val="3457473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microsoft.com/office/2007/relationships/hdphoto" Target="../media/hdphoto2.wdp"/><Relationship Id="rId5" Type="http://schemas.openxmlformats.org/officeDocument/2006/relationships/image" Target="../media/image2.emf"/><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4" Type="http://schemas.microsoft.com/office/2007/relationships/hdphoto" Target="../media/hdphoto4.wdp"/><Relationship Id="rId5" Type="http://schemas.openxmlformats.org/officeDocument/2006/relationships/image" Target="../media/image2.emf"/><Relationship Id="rId6"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microsoft.com/office/2007/relationships/hdphoto" Target="../media/hdphoto5.wdp"/><Relationship Id="rId4" Type="http://schemas.microsoft.com/office/2007/relationships/hdphoto" Target="../media/hdphoto6.wdp"/><Relationship Id="rId5" Type="http://schemas.openxmlformats.org/officeDocument/2006/relationships/image" Target="../media/image2.emf"/><Relationship Id="rId6"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microsoft.com/office/2007/relationships/hdphoto" Target="../media/hdphoto7.wdp"/><Relationship Id="rId4" Type="http://schemas.microsoft.com/office/2007/relationships/hdphoto" Target="../media/hdphoto8.wdp"/><Relationship Id="rId5" Type="http://schemas.openxmlformats.org/officeDocument/2006/relationships/image" Target="../media/image2.emf"/><Relationship Id="rId6"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microsoft.com/office/2007/relationships/hdphoto" Target="../media/hdphoto9.wdp"/><Relationship Id="rId4" Type="http://schemas.microsoft.com/office/2007/relationships/hdphoto" Target="../media/hdphoto10.wdp"/><Relationship Id="rId5" Type="http://schemas.openxmlformats.org/officeDocument/2006/relationships/image" Target="../media/image2.emf"/><Relationship Id="rId6"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microsoft.com/office/2007/relationships/hdphoto" Target="../media/hdphoto11.wdp"/><Relationship Id="rId4" Type="http://schemas.microsoft.com/office/2007/relationships/hdphoto" Target="../media/hdphoto9.wdp"/><Relationship Id="rId5" Type="http://schemas.openxmlformats.org/officeDocument/2006/relationships/image" Target="../media/image2.emf"/><Relationship Id="rId6"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microsoft.com/office/2007/relationships/hdphoto" Target="../media/hdphoto12.wdp"/><Relationship Id="rId4" Type="http://schemas.microsoft.com/office/2007/relationships/hdphoto" Target="../media/hdphoto13.wdp"/><Relationship Id="rId5" Type="http://schemas.openxmlformats.org/officeDocument/2006/relationships/image" Target="../media/image2.emf"/><Relationship Id="rId6"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4" Type="http://schemas.openxmlformats.org/officeDocument/2006/relationships/image" Target="../media/image2.emf"/><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microsoft.com/office/2007/relationships/hdphoto" Target="../media/hdphoto14.wdp"/><Relationship Id="rId4" Type="http://schemas.microsoft.com/office/2007/relationships/hdphoto" Target="../media/hdphoto8.wdp"/><Relationship Id="rId5" Type="http://schemas.openxmlformats.org/officeDocument/2006/relationships/image" Target="../media/image2.emf"/><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88134"/>
          <a:stretch/>
        </p:blipFill>
        <p:spPr>
          <a:xfrm rot="10800000" flipH="1">
            <a:off x="0" y="6260948"/>
            <a:ext cx="9158274" cy="597052"/>
          </a:xfrm>
          <a:prstGeom prst="rect">
            <a:avLst/>
          </a:prstGeom>
        </p:spPr>
      </p:pic>
      <p:pic>
        <p:nvPicPr>
          <p:cNvPr id="6" name="Picture 5"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5595"/>
          <a:stretch/>
        </p:blipFill>
        <p:spPr>
          <a:xfrm flipV="1">
            <a:off x="-6077" y="3513970"/>
            <a:ext cx="9158274" cy="1227989"/>
          </a:xfrm>
          <a:prstGeom prst="rect">
            <a:avLst/>
          </a:prstGeom>
        </p:spPr>
      </p:pic>
      <p:sp>
        <p:nvSpPr>
          <p:cNvPr id="9" name="Rectangle 8"/>
          <p:cNvSpPr/>
          <p:nvPr/>
        </p:nvSpPr>
        <p:spPr>
          <a:xfrm>
            <a:off x="7127558" y="6585963"/>
            <a:ext cx="1681440" cy="215444"/>
          </a:xfrm>
          <a:prstGeom prst="rect">
            <a:avLst/>
          </a:prstGeom>
        </p:spPr>
        <p:txBody>
          <a:bodyPr wrap="square">
            <a:spAutoFit/>
          </a:bodyPr>
          <a:lstStyle/>
          <a:p>
            <a:pPr algn="r"/>
            <a:r>
              <a:rPr lang="en-US" sz="800" dirty="0" smtClean="0">
                <a:solidFill>
                  <a:srgbClr val="FFFFFF"/>
                </a:solidFill>
                <a:latin typeface="+mj-lt"/>
              </a:rPr>
              <a:t>© 2015 Fidelity National Title Group</a:t>
            </a:r>
            <a:endParaRPr lang="en-US" sz="800" dirty="0">
              <a:solidFill>
                <a:srgbClr val="FFFFFF"/>
              </a:solidFill>
              <a:latin typeface="+mj-lt"/>
            </a:endParaRPr>
          </a:p>
        </p:txBody>
      </p:sp>
      <p:pic>
        <p:nvPicPr>
          <p:cNvPr id="5" name="Picture 4" descr="CTT KBYC.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5746598"/>
            <a:ext cx="2971800" cy="1028700"/>
          </a:xfrm>
          <a:prstGeom prst="rect">
            <a:avLst/>
          </a:prstGeom>
        </p:spPr>
      </p:pic>
      <p:pic>
        <p:nvPicPr>
          <p:cNvPr id="2" name="Picture 1" descr="CTT Lenders Header_Main-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7" y="-1"/>
            <a:ext cx="9154220" cy="4906183"/>
          </a:xfrm>
          <a:prstGeom prst="rect">
            <a:avLst/>
          </a:prstGeom>
        </p:spPr>
      </p:pic>
    </p:spTree>
    <p:extLst>
      <p:ext uri="{BB962C8B-B14F-4D97-AF65-F5344CB8AC3E}">
        <p14:creationId xmlns:p14="http://schemas.microsoft.com/office/powerpoint/2010/main" val="2326614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88134"/>
          <a:stretch/>
        </p:blipFill>
        <p:spPr>
          <a:xfrm rot="10800000" flipH="1">
            <a:off x="0" y="6260948"/>
            <a:ext cx="9158274" cy="597052"/>
          </a:xfrm>
          <a:prstGeom prst="rect">
            <a:avLst/>
          </a:prstGeom>
        </p:spPr>
      </p:pic>
      <p:sp>
        <p:nvSpPr>
          <p:cNvPr id="3" name="TextBox 2"/>
          <p:cNvSpPr txBox="1"/>
          <p:nvPr/>
        </p:nvSpPr>
        <p:spPr>
          <a:xfrm>
            <a:off x="1564966" y="300237"/>
            <a:ext cx="4584533" cy="796115"/>
          </a:xfrm>
          <a:prstGeom prst="rect">
            <a:avLst/>
          </a:prstGeom>
          <a:noFill/>
        </p:spPr>
        <p:txBody>
          <a:bodyPr wrap="none" rtlCol="0">
            <a:spAutoFit/>
          </a:bodyPr>
          <a:lstStyle/>
          <a:p>
            <a:pPr>
              <a:lnSpc>
                <a:spcPct val="80000"/>
              </a:lnSpc>
            </a:pPr>
            <a:r>
              <a:rPr lang="en-US" sz="2800" dirty="0" smtClean="0">
                <a:solidFill>
                  <a:schemeClr val="bg1"/>
                </a:solidFill>
              </a:rPr>
              <a:t>Five Things You Need to Know </a:t>
            </a:r>
          </a:p>
          <a:p>
            <a:pPr>
              <a:lnSpc>
                <a:spcPct val="80000"/>
              </a:lnSpc>
            </a:pPr>
            <a:r>
              <a:rPr lang="en-US" sz="2800" dirty="0" smtClean="0">
                <a:solidFill>
                  <a:schemeClr val="bg1"/>
                </a:solidFill>
              </a:rPr>
              <a:t>Before August 2015</a:t>
            </a:r>
            <a:endParaRPr lang="en-US" sz="2800" dirty="0">
              <a:solidFill>
                <a:schemeClr val="bg1"/>
              </a:solidFill>
            </a:endParaRPr>
          </a:p>
        </p:txBody>
      </p:sp>
      <p:sp>
        <p:nvSpPr>
          <p:cNvPr id="10" name="Rectangle 9"/>
          <p:cNvSpPr/>
          <p:nvPr/>
        </p:nvSpPr>
        <p:spPr>
          <a:xfrm>
            <a:off x="1003905" y="2711171"/>
            <a:ext cx="7574739" cy="3170099"/>
          </a:xfrm>
          <a:prstGeom prst="rect">
            <a:avLst/>
          </a:prstGeom>
        </p:spPr>
        <p:txBody>
          <a:bodyPr wrap="square">
            <a:spAutoFit/>
          </a:bodyPr>
          <a:lstStyle/>
          <a:p>
            <a:pPr marL="457200" indent="-457200">
              <a:buFont typeface="+mj-lt"/>
              <a:buAutoNum type="arabicPeriod"/>
            </a:pPr>
            <a:r>
              <a:rPr lang="en-US" sz="2000" dirty="0"/>
              <a:t>Who will prepare the new Closing Disclosure? </a:t>
            </a:r>
          </a:p>
          <a:p>
            <a:pPr marL="457200" indent="-457200">
              <a:buFont typeface="+mj-lt"/>
              <a:buAutoNum type="arabicPeriod"/>
            </a:pPr>
            <a:endParaRPr lang="en-US" sz="2000" dirty="0"/>
          </a:p>
          <a:p>
            <a:pPr marL="457200" indent="-457200">
              <a:buFont typeface="+mj-lt"/>
              <a:buAutoNum type="arabicPeriod"/>
            </a:pPr>
            <a:r>
              <a:rPr lang="en-US" sz="2000" dirty="0"/>
              <a:t>Who will deliver the Closing Disclosure?</a:t>
            </a:r>
          </a:p>
          <a:p>
            <a:pPr marL="457200" indent="-457200">
              <a:buFont typeface="+mj-lt"/>
              <a:buAutoNum type="arabicPeriod"/>
            </a:pPr>
            <a:endParaRPr lang="en-US" sz="2000" dirty="0"/>
          </a:p>
          <a:p>
            <a:pPr marL="457200" indent="-457200">
              <a:buFont typeface="+mj-lt"/>
              <a:buAutoNum type="arabicPeriod"/>
            </a:pPr>
            <a:r>
              <a:rPr lang="en-US" sz="2000" dirty="0"/>
              <a:t>How will settlement agents and lenders communicate data? </a:t>
            </a:r>
          </a:p>
          <a:p>
            <a:pPr marL="457200" indent="-457200">
              <a:buFont typeface="+mj-lt"/>
              <a:buAutoNum type="arabicPeriod"/>
            </a:pPr>
            <a:endParaRPr lang="en-US" sz="2000" dirty="0"/>
          </a:p>
          <a:p>
            <a:pPr marL="457200" indent="-457200">
              <a:buFont typeface="+mj-lt"/>
              <a:buAutoNum type="arabicPeriod"/>
            </a:pPr>
            <a:r>
              <a:rPr lang="en-US" sz="2000" dirty="0"/>
              <a:t>Who will make changes to the Closing Discloser?</a:t>
            </a:r>
          </a:p>
          <a:p>
            <a:pPr marL="457200" indent="-457200">
              <a:buFont typeface="+mj-lt"/>
              <a:buAutoNum type="arabicPeriod"/>
            </a:pPr>
            <a:endParaRPr lang="en-US" sz="2000" dirty="0"/>
          </a:p>
          <a:p>
            <a:pPr marL="457200" indent="-457200">
              <a:buFont typeface="+mj-lt"/>
              <a:buAutoNum type="arabicPeriod"/>
            </a:pPr>
            <a:r>
              <a:rPr lang="en-US" sz="2000" dirty="0"/>
              <a:t>How will settlement agents communicate title and settlement fees? </a:t>
            </a:r>
          </a:p>
        </p:txBody>
      </p:sp>
      <p:sp>
        <p:nvSpPr>
          <p:cNvPr id="11" name="Rectangle 10"/>
          <p:cNvSpPr/>
          <p:nvPr/>
        </p:nvSpPr>
        <p:spPr>
          <a:xfrm>
            <a:off x="614515" y="2143419"/>
            <a:ext cx="7964129" cy="543738"/>
          </a:xfrm>
          <a:prstGeom prst="rect">
            <a:avLst/>
          </a:prstGeom>
        </p:spPr>
        <p:txBody>
          <a:bodyPr wrap="square">
            <a:spAutoFit/>
          </a:bodyPr>
          <a:lstStyle/>
          <a:p>
            <a:r>
              <a:rPr lang="en-US" sz="4400" baseline="30000" dirty="0">
                <a:latin typeface="+mj-lt"/>
              </a:rPr>
              <a:t>Five </a:t>
            </a:r>
            <a:r>
              <a:rPr lang="en-US" sz="4400" baseline="30000" dirty="0" smtClean="0">
                <a:latin typeface="+mj-lt"/>
              </a:rPr>
              <a:t>Things </a:t>
            </a:r>
            <a:r>
              <a:rPr lang="en-US" sz="4400" baseline="30000" dirty="0">
                <a:latin typeface="+mj-lt"/>
              </a:rPr>
              <a:t>to </a:t>
            </a:r>
            <a:r>
              <a:rPr lang="en-US" sz="4400" baseline="30000" dirty="0" smtClean="0">
                <a:latin typeface="+mj-lt"/>
              </a:rPr>
              <a:t>Know:</a:t>
            </a:r>
            <a:endParaRPr lang="en-US" sz="4400" baseline="30000" dirty="0">
              <a:latin typeface="+mj-lt"/>
            </a:endParaRPr>
          </a:p>
        </p:txBody>
      </p:sp>
      <p:pic>
        <p:nvPicPr>
          <p:cNvPr id="12" name="Picture 11"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sp>
        <p:nvSpPr>
          <p:cNvPr id="17" name="Slide Number Placeholder 1"/>
          <p:cNvSpPr>
            <a:spLocks noGrp="1"/>
          </p:cNvSpPr>
          <p:nvPr>
            <p:ph type="sldNum" sz="quarter" idx="12"/>
          </p:nvPr>
        </p:nvSpPr>
        <p:spPr>
          <a:xfrm>
            <a:off x="8780458" y="6489008"/>
            <a:ext cx="270210" cy="365125"/>
          </a:xfrm>
        </p:spPr>
        <p:txBody>
          <a:bodyPr/>
          <a:lstStyle/>
          <a:p>
            <a:fld id="{D45D9A01-2D93-BA42-90FF-543F05484D54}" type="slidenum">
              <a:rPr lang="en-US" smtClean="0">
                <a:solidFill>
                  <a:srgbClr val="FFFFFF"/>
                </a:solidFill>
              </a:rPr>
              <a:t>2</a:t>
            </a:fld>
            <a:endParaRPr lang="en-US" dirty="0">
              <a:solidFill>
                <a:srgbClr val="FFFFFF"/>
              </a:solidFill>
            </a:endParaRPr>
          </a:p>
        </p:txBody>
      </p:sp>
      <p:sp>
        <p:nvSpPr>
          <p:cNvPr id="18" name="Rectangle 17"/>
          <p:cNvSpPr/>
          <p:nvPr/>
        </p:nvSpPr>
        <p:spPr>
          <a:xfrm>
            <a:off x="7127558" y="6585963"/>
            <a:ext cx="1681440" cy="215444"/>
          </a:xfrm>
          <a:prstGeom prst="rect">
            <a:avLst/>
          </a:prstGeom>
        </p:spPr>
        <p:txBody>
          <a:bodyPr wrap="square">
            <a:spAutoFit/>
          </a:bodyPr>
          <a:lstStyle/>
          <a:p>
            <a:pPr algn="r"/>
            <a:r>
              <a:rPr lang="en-US" sz="800" dirty="0" smtClean="0">
                <a:solidFill>
                  <a:srgbClr val="FFFFFF"/>
                </a:solidFill>
                <a:latin typeface="+mj-lt"/>
              </a:rPr>
              <a:t>© 2015 Fidelity National Title Group</a:t>
            </a:r>
            <a:endParaRPr lang="en-US" sz="800" dirty="0">
              <a:solidFill>
                <a:srgbClr val="FFFFFF"/>
              </a:solidFill>
              <a:latin typeface="+mj-lt"/>
            </a:endParaRPr>
          </a:p>
        </p:txBody>
      </p:sp>
      <p:pic>
        <p:nvPicPr>
          <p:cNvPr id="21" name="Picture 20" descr="CTT KBYC.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5746598"/>
            <a:ext cx="2971800" cy="1028700"/>
          </a:xfrm>
          <a:prstGeom prst="rect">
            <a:avLst/>
          </a:prstGeom>
        </p:spPr>
      </p:pic>
      <p:pic>
        <p:nvPicPr>
          <p:cNvPr id="14" name="Picture 13" descr="CTT header 2.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453"/>
            <a:ext cx="9158275" cy="2693610"/>
          </a:xfrm>
          <a:prstGeom prst="rect">
            <a:avLst/>
          </a:prstGeom>
        </p:spPr>
      </p:pic>
    </p:spTree>
    <p:extLst>
      <p:ext uri="{BB962C8B-B14F-4D97-AF65-F5344CB8AC3E}">
        <p14:creationId xmlns:p14="http://schemas.microsoft.com/office/powerpoint/2010/main" val="707965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88134"/>
          <a:stretch/>
        </p:blipFill>
        <p:spPr>
          <a:xfrm rot="10800000" flipH="1">
            <a:off x="0" y="6260948"/>
            <a:ext cx="9158274" cy="597052"/>
          </a:xfrm>
          <a:prstGeom prst="rect">
            <a:avLst/>
          </a:prstGeom>
        </p:spPr>
      </p:pic>
      <p:sp>
        <p:nvSpPr>
          <p:cNvPr id="3" name="TextBox 2"/>
          <p:cNvSpPr txBox="1"/>
          <p:nvPr/>
        </p:nvSpPr>
        <p:spPr>
          <a:xfrm>
            <a:off x="1564966" y="300237"/>
            <a:ext cx="4584533" cy="796115"/>
          </a:xfrm>
          <a:prstGeom prst="rect">
            <a:avLst/>
          </a:prstGeom>
          <a:noFill/>
        </p:spPr>
        <p:txBody>
          <a:bodyPr wrap="none" rtlCol="0">
            <a:spAutoFit/>
          </a:bodyPr>
          <a:lstStyle/>
          <a:p>
            <a:pPr>
              <a:lnSpc>
                <a:spcPct val="80000"/>
              </a:lnSpc>
            </a:pPr>
            <a:r>
              <a:rPr lang="en-US" sz="2800" dirty="0" smtClean="0">
                <a:solidFill>
                  <a:schemeClr val="bg1"/>
                </a:solidFill>
              </a:rPr>
              <a:t>Five Things You Need to Know </a:t>
            </a:r>
          </a:p>
          <a:p>
            <a:pPr>
              <a:lnSpc>
                <a:spcPct val="80000"/>
              </a:lnSpc>
            </a:pPr>
            <a:r>
              <a:rPr lang="en-US" sz="2800" dirty="0" smtClean="0">
                <a:solidFill>
                  <a:schemeClr val="bg1"/>
                </a:solidFill>
              </a:rPr>
              <a:t>Before August 2015</a:t>
            </a:r>
            <a:endParaRPr lang="en-US" sz="2800" dirty="0">
              <a:solidFill>
                <a:schemeClr val="bg1"/>
              </a:solidFill>
            </a:endParaRPr>
          </a:p>
        </p:txBody>
      </p:sp>
      <p:sp>
        <p:nvSpPr>
          <p:cNvPr id="10" name="Rectangle 9"/>
          <p:cNvSpPr/>
          <p:nvPr/>
        </p:nvSpPr>
        <p:spPr>
          <a:xfrm>
            <a:off x="1147097" y="3154056"/>
            <a:ext cx="7325031" cy="2298065"/>
          </a:xfrm>
          <a:prstGeom prst="rect">
            <a:avLst/>
          </a:prstGeom>
        </p:spPr>
        <p:txBody>
          <a:bodyPr wrap="square">
            <a:spAutoFit/>
          </a:bodyPr>
          <a:lstStyle/>
          <a:p>
            <a:pPr marL="342900" indent="-342900">
              <a:lnSpc>
                <a:spcPct val="120000"/>
              </a:lnSpc>
              <a:buFont typeface="Arial"/>
              <a:buChar char="•"/>
            </a:pPr>
            <a:r>
              <a:rPr lang="en-US" sz="2000" dirty="0"/>
              <a:t>The new CFPB rule provides that the lender is ultimately responsible for preparation of the </a:t>
            </a:r>
            <a:r>
              <a:rPr lang="en-US" sz="2000" dirty="0" smtClean="0"/>
              <a:t>Closing Disclosure. </a:t>
            </a:r>
          </a:p>
          <a:p>
            <a:pPr marL="342900" indent="-342900">
              <a:lnSpc>
                <a:spcPct val="120000"/>
              </a:lnSpc>
              <a:buFont typeface="Arial"/>
              <a:buChar char="•"/>
            </a:pPr>
            <a:r>
              <a:rPr lang="en-US" sz="2000" dirty="0"/>
              <a:t>T</a:t>
            </a:r>
            <a:r>
              <a:rPr lang="en-US" sz="2000" dirty="0" smtClean="0"/>
              <a:t>he </a:t>
            </a:r>
            <a:r>
              <a:rPr lang="en-US" sz="2000" dirty="0"/>
              <a:t>rule also allows the lender to delegate some or all of the preparation to the settlement agent. </a:t>
            </a:r>
            <a:endParaRPr lang="en-US" sz="2000" dirty="0" smtClean="0"/>
          </a:p>
          <a:p>
            <a:pPr marL="342900" indent="-342900">
              <a:lnSpc>
                <a:spcPct val="120000"/>
              </a:lnSpc>
              <a:buFont typeface="Arial"/>
              <a:buChar char="•"/>
            </a:pPr>
            <a:r>
              <a:rPr lang="en-US" sz="2000" dirty="0" smtClean="0"/>
              <a:t>Determining </a:t>
            </a:r>
            <a:r>
              <a:rPr lang="en-US" sz="2000" dirty="0"/>
              <a:t>which system will create the final form is important in establishing workflows for the transfer of information. </a:t>
            </a:r>
          </a:p>
        </p:txBody>
      </p:sp>
      <p:sp>
        <p:nvSpPr>
          <p:cNvPr id="11" name="Rectangle 10"/>
          <p:cNvSpPr/>
          <p:nvPr/>
        </p:nvSpPr>
        <p:spPr>
          <a:xfrm>
            <a:off x="663679" y="2143419"/>
            <a:ext cx="7964129" cy="896656"/>
          </a:xfrm>
          <a:prstGeom prst="rect">
            <a:avLst/>
          </a:prstGeom>
        </p:spPr>
        <p:txBody>
          <a:bodyPr wrap="square">
            <a:spAutoFit/>
          </a:bodyPr>
          <a:lstStyle/>
          <a:p>
            <a:pPr>
              <a:lnSpc>
                <a:spcPct val="80000"/>
              </a:lnSpc>
            </a:pPr>
            <a:r>
              <a:rPr lang="en-US" sz="3200" dirty="0" smtClean="0"/>
              <a:t>1. Who will be responsible for preparation of </a:t>
            </a:r>
            <a:br>
              <a:rPr lang="en-US" sz="3200" dirty="0" smtClean="0"/>
            </a:br>
            <a:r>
              <a:rPr lang="en-US" sz="3200" dirty="0" smtClean="0"/>
              <a:t>    the new closing disclosure?</a:t>
            </a:r>
            <a:endParaRPr lang="en-US" sz="3200" dirty="0"/>
          </a:p>
        </p:txBody>
      </p:sp>
      <p:pic>
        <p:nvPicPr>
          <p:cNvPr id="12" name="Picture 11"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sp>
        <p:nvSpPr>
          <p:cNvPr id="15" name="Slide Number Placeholder 1"/>
          <p:cNvSpPr>
            <a:spLocks noGrp="1"/>
          </p:cNvSpPr>
          <p:nvPr>
            <p:ph type="sldNum" sz="quarter" idx="12"/>
          </p:nvPr>
        </p:nvSpPr>
        <p:spPr>
          <a:xfrm>
            <a:off x="8780458" y="6489008"/>
            <a:ext cx="270210" cy="365125"/>
          </a:xfrm>
        </p:spPr>
        <p:txBody>
          <a:bodyPr/>
          <a:lstStyle/>
          <a:p>
            <a:fld id="{D45D9A01-2D93-BA42-90FF-543F05484D54}" type="slidenum">
              <a:rPr lang="en-US" smtClean="0">
                <a:solidFill>
                  <a:srgbClr val="FFFFFF"/>
                </a:solidFill>
              </a:rPr>
              <a:t>3</a:t>
            </a:fld>
            <a:endParaRPr lang="en-US" dirty="0">
              <a:solidFill>
                <a:srgbClr val="FFFFFF"/>
              </a:solidFill>
            </a:endParaRPr>
          </a:p>
        </p:txBody>
      </p:sp>
      <p:sp>
        <p:nvSpPr>
          <p:cNvPr id="16" name="Rectangle 15"/>
          <p:cNvSpPr/>
          <p:nvPr/>
        </p:nvSpPr>
        <p:spPr>
          <a:xfrm>
            <a:off x="7127558" y="6585963"/>
            <a:ext cx="1681440" cy="215444"/>
          </a:xfrm>
          <a:prstGeom prst="rect">
            <a:avLst/>
          </a:prstGeom>
        </p:spPr>
        <p:txBody>
          <a:bodyPr wrap="square">
            <a:spAutoFit/>
          </a:bodyPr>
          <a:lstStyle/>
          <a:p>
            <a:pPr algn="r"/>
            <a:r>
              <a:rPr lang="en-US" sz="800" dirty="0" smtClean="0">
                <a:solidFill>
                  <a:srgbClr val="FFFFFF"/>
                </a:solidFill>
                <a:latin typeface="+mj-lt"/>
              </a:rPr>
              <a:t>© 2015 Fidelity National Title Group</a:t>
            </a:r>
            <a:endParaRPr lang="en-US" sz="800" dirty="0">
              <a:solidFill>
                <a:srgbClr val="FFFFFF"/>
              </a:solidFill>
              <a:latin typeface="+mj-lt"/>
            </a:endParaRPr>
          </a:p>
        </p:txBody>
      </p:sp>
      <p:pic>
        <p:nvPicPr>
          <p:cNvPr id="20" name="Picture 19" descr="CTT KBYC.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5746598"/>
            <a:ext cx="2971800" cy="1028700"/>
          </a:xfrm>
          <a:prstGeom prst="rect">
            <a:avLst/>
          </a:prstGeom>
        </p:spPr>
      </p:pic>
      <p:pic>
        <p:nvPicPr>
          <p:cNvPr id="17" name="Picture 16" descr="CTT header 2.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453"/>
            <a:ext cx="9158275" cy="2693610"/>
          </a:xfrm>
          <a:prstGeom prst="rect">
            <a:avLst/>
          </a:prstGeom>
        </p:spPr>
      </p:pic>
    </p:spTree>
    <p:extLst>
      <p:ext uri="{BB962C8B-B14F-4D97-AF65-F5344CB8AC3E}">
        <p14:creationId xmlns:p14="http://schemas.microsoft.com/office/powerpoint/2010/main" val="2386084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88134"/>
          <a:stretch/>
        </p:blipFill>
        <p:spPr>
          <a:xfrm rot="10800000" flipH="1">
            <a:off x="0" y="6260948"/>
            <a:ext cx="9158274" cy="597052"/>
          </a:xfrm>
          <a:prstGeom prst="rect">
            <a:avLst/>
          </a:prstGeom>
        </p:spPr>
      </p:pic>
      <p:sp>
        <p:nvSpPr>
          <p:cNvPr id="3" name="TextBox 2"/>
          <p:cNvSpPr txBox="1"/>
          <p:nvPr/>
        </p:nvSpPr>
        <p:spPr>
          <a:xfrm>
            <a:off x="1564966" y="300237"/>
            <a:ext cx="4584533" cy="796115"/>
          </a:xfrm>
          <a:prstGeom prst="rect">
            <a:avLst/>
          </a:prstGeom>
          <a:noFill/>
        </p:spPr>
        <p:txBody>
          <a:bodyPr wrap="none" rtlCol="0">
            <a:spAutoFit/>
          </a:bodyPr>
          <a:lstStyle/>
          <a:p>
            <a:pPr>
              <a:lnSpc>
                <a:spcPct val="80000"/>
              </a:lnSpc>
            </a:pPr>
            <a:r>
              <a:rPr lang="en-US" sz="2800" dirty="0" smtClean="0">
                <a:solidFill>
                  <a:schemeClr val="bg1"/>
                </a:solidFill>
              </a:rPr>
              <a:t>Five Things You Need to Know </a:t>
            </a:r>
          </a:p>
          <a:p>
            <a:pPr>
              <a:lnSpc>
                <a:spcPct val="80000"/>
              </a:lnSpc>
            </a:pPr>
            <a:r>
              <a:rPr lang="en-US" sz="2800" dirty="0" smtClean="0">
                <a:solidFill>
                  <a:schemeClr val="bg1"/>
                </a:solidFill>
              </a:rPr>
              <a:t>Before August 2015</a:t>
            </a:r>
            <a:endParaRPr lang="en-US" sz="2800" dirty="0">
              <a:solidFill>
                <a:schemeClr val="bg1"/>
              </a:solidFill>
            </a:endParaRPr>
          </a:p>
        </p:txBody>
      </p:sp>
      <p:sp>
        <p:nvSpPr>
          <p:cNvPr id="10" name="Rectangle 9"/>
          <p:cNvSpPr/>
          <p:nvPr/>
        </p:nvSpPr>
        <p:spPr>
          <a:xfrm>
            <a:off x="1147097" y="3154056"/>
            <a:ext cx="7325031" cy="2667397"/>
          </a:xfrm>
          <a:prstGeom prst="rect">
            <a:avLst/>
          </a:prstGeom>
        </p:spPr>
        <p:txBody>
          <a:bodyPr wrap="square">
            <a:spAutoFit/>
          </a:bodyPr>
          <a:lstStyle/>
          <a:p>
            <a:pPr marL="342900" indent="-342900">
              <a:lnSpc>
                <a:spcPct val="120000"/>
              </a:lnSpc>
              <a:buFont typeface="Arial"/>
              <a:buChar char="•"/>
            </a:pPr>
            <a:r>
              <a:rPr lang="en-US" sz="2000" dirty="0" smtClean="0"/>
              <a:t>Borrower must receive </a:t>
            </a:r>
            <a:r>
              <a:rPr lang="en-US" sz="2000" dirty="0"/>
              <a:t>a copy of the CD three days prior to “consummation” (most often the date of signing loan documents). </a:t>
            </a:r>
            <a:endParaRPr lang="en-US" sz="2000" dirty="0" smtClean="0"/>
          </a:p>
          <a:p>
            <a:pPr marL="342900" indent="-342900">
              <a:lnSpc>
                <a:spcPct val="120000"/>
              </a:lnSpc>
              <a:buFont typeface="Arial"/>
              <a:buChar char="•"/>
            </a:pPr>
            <a:r>
              <a:rPr lang="en-US" sz="2000" dirty="0" smtClean="0"/>
              <a:t>The Rule </a:t>
            </a:r>
            <a:r>
              <a:rPr lang="en-US" sz="2000" dirty="0"/>
              <a:t>allows for a settlement agent, at the lender’s discretion, to deliver the CD to the borrower. </a:t>
            </a:r>
            <a:endParaRPr lang="en-US" sz="2000" dirty="0" smtClean="0"/>
          </a:p>
          <a:p>
            <a:pPr marL="342900" indent="-342900">
              <a:lnSpc>
                <a:spcPct val="120000"/>
              </a:lnSpc>
              <a:buFont typeface="Arial"/>
              <a:buChar char="•"/>
            </a:pPr>
            <a:r>
              <a:rPr lang="en-US" sz="2000" dirty="0"/>
              <a:t>S</a:t>
            </a:r>
            <a:r>
              <a:rPr lang="en-US" sz="2000" dirty="0" smtClean="0"/>
              <a:t>ome </a:t>
            </a:r>
            <a:r>
              <a:rPr lang="en-US" sz="2000" dirty="0"/>
              <a:t>lenders, as a result of compliance concerns, may opt to deliver the CD themselves. </a:t>
            </a:r>
          </a:p>
        </p:txBody>
      </p:sp>
      <p:sp>
        <p:nvSpPr>
          <p:cNvPr id="11" name="Rectangle 10"/>
          <p:cNvSpPr/>
          <p:nvPr/>
        </p:nvSpPr>
        <p:spPr>
          <a:xfrm>
            <a:off x="663679" y="2143419"/>
            <a:ext cx="7964129" cy="896656"/>
          </a:xfrm>
          <a:prstGeom prst="rect">
            <a:avLst/>
          </a:prstGeom>
        </p:spPr>
        <p:txBody>
          <a:bodyPr wrap="square">
            <a:spAutoFit/>
          </a:bodyPr>
          <a:lstStyle/>
          <a:p>
            <a:pPr>
              <a:lnSpc>
                <a:spcPct val="80000"/>
              </a:lnSpc>
            </a:pPr>
            <a:r>
              <a:rPr lang="en-US" sz="3200" dirty="0" smtClean="0"/>
              <a:t>2. Who will be responsible for the delivery of </a:t>
            </a:r>
            <a:br>
              <a:rPr lang="en-US" sz="3200" dirty="0" smtClean="0"/>
            </a:br>
            <a:r>
              <a:rPr lang="en-US" sz="3200" dirty="0" smtClean="0"/>
              <a:t>    the new closing disclosure? </a:t>
            </a:r>
            <a:endParaRPr lang="en-US" sz="3200" dirty="0"/>
          </a:p>
        </p:txBody>
      </p:sp>
      <p:pic>
        <p:nvPicPr>
          <p:cNvPr id="12" name="Picture 11"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sp>
        <p:nvSpPr>
          <p:cNvPr id="15" name="Slide Number Placeholder 1"/>
          <p:cNvSpPr>
            <a:spLocks noGrp="1"/>
          </p:cNvSpPr>
          <p:nvPr>
            <p:ph type="sldNum" sz="quarter" idx="12"/>
          </p:nvPr>
        </p:nvSpPr>
        <p:spPr>
          <a:xfrm>
            <a:off x="8780458" y="6489008"/>
            <a:ext cx="270210" cy="365125"/>
          </a:xfrm>
        </p:spPr>
        <p:txBody>
          <a:bodyPr/>
          <a:lstStyle/>
          <a:p>
            <a:fld id="{D45D9A01-2D93-BA42-90FF-543F05484D54}" type="slidenum">
              <a:rPr lang="en-US" smtClean="0">
                <a:solidFill>
                  <a:srgbClr val="FFFFFF"/>
                </a:solidFill>
              </a:rPr>
              <a:t>4</a:t>
            </a:fld>
            <a:endParaRPr lang="en-US" dirty="0">
              <a:solidFill>
                <a:srgbClr val="FFFFFF"/>
              </a:solidFill>
            </a:endParaRPr>
          </a:p>
        </p:txBody>
      </p:sp>
      <p:sp>
        <p:nvSpPr>
          <p:cNvPr id="16" name="Rectangle 15"/>
          <p:cNvSpPr/>
          <p:nvPr/>
        </p:nvSpPr>
        <p:spPr>
          <a:xfrm>
            <a:off x="7127558" y="6585963"/>
            <a:ext cx="1681440" cy="215444"/>
          </a:xfrm>
          <a:prstGeom prst="rect">
            <a:avLst/>
          </a:prstGeom>
        </p:spPr>
        <p:txBody>
          <a:bodyPr wrap="square">
            <a:spAutoFit/>
          </a:bodyPr>
          <a:lstStyle/>
          <a:p>
            <a:pPr algn="r"/>
            <a:r>
              <a:rPr lang="en-US" sz="800" dirty="0" smtClean="0">
                <a:solidFill>
                  <a:srgbClr val="FFFFFF"/>
                </a:solidFill>
                <a:latin typeface="+mj-lt"/>
              </a:rPr>
              <a:t>© 2015 Fidelity National Title Group</a:t>
            </a:r>
            <a:endParaRPr lang="en-US" sz="800" dirty="0">
              <a:solidFill>
                <a:srgbClr val="FFFFFF"/>
              </a:solidFill>
              <a:latin typeface="+mj-lt"/>
            </a:endParaRPr>
          </a:p>
        </p:txBody>
      </p:sp>
      <p:pic>
        <p:nvPicPr>
          <p:cNvPr id="19" name="Picture 18" descr="CTT KBYC.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5746598"/>
            <a:ext cx="2971800" cy="1028700"/>
          </a:xfrm>
          <a:prstGeom prst="rect">
            <a:avLst/>
          </a:prstGeom>
        </p:spPr>
      </p:pic>
      <p:pic>
        <p:nvPicPr>
          <p:cNvPr id="17" name="Picture 16" descr="CTT header 2.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453"/>
            <a:ext cx="9158275" cy="2693610"/>
          </a:xfrm>
          <a:prstGeom prst="rect">
            <a:avLst/>
          </a:prstGeom>
        </p:spPr>
      </p:pic>
    </p:spTree>
    <p:extLst>
      <p:ext uri="{BB962C8B-B14F-4D97-AF65-F5344CB8AC3E}">
        <p14:creationId xmlns:p14="http://schemas.microsoft.com/office/powerpoint/2010/main" val="320802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88134"/>
          <a:stretch/>
        </p:blipFill>
        <p:spPr>
          <a:xfrm rot="10800000" flipH="1">
            <a:off x="0" y="6260948"/>
            <a:ext cx="9158274" cy="597052"/>
          </a:xfrm>
          <a:prstGeom prst="rect">
            <a:avLst/>
          </a:prstGeom>
        </p:spPr>
      </p:pic>
      <p:sp>
        <p:nvSpPr>
          <p:cNvPr id="3" name="TextBox 2"/>
          <p:cNvSpPr txBox="1"/>
          <p:nvPr/>
        </p:nvSpPr>
        <p:spPr>
          <a:xfrm>
            <a:off x="1564966" y="300237"/>
            <a:ext cx="4584533" cy="796115"/>
          </a:xfrm>
          <a:prstGeom prst="rect">
            <a:avLst/>
          </a:prstGeom>
          <a:noFill/>
        </p:spPr>
        <p:txBody>
          <a:bodyPr wrap="none" rtlCol="0">
            <a:spAutoFit/>
          </a:bodyPr>
          <a:lstStyle/>
          <a:p>
            <a:pPr>
              <a:lnSpc>
                <a:spcPct val="80000"/>
              </a:lnSpc>
            </a:pPr>
            <a:r>
              <a:rPr lang="en-US" sz="2800" dirty="0" smtClean="0">
                <a:solidFill>
                  <a:schemeClr val="bg1"/>
                </a:solidFill>
              </a:rPr>
              <a:t>Five Things You Need to Know </a:t>
            </a:r>
          </a:p>
          <a:p>
            <a:pPr>
              <a:lnSpc>
                <a:spcPct val="80000"/>
              </a:lnSpc>
            </a:pPr>
            <a:r>
              <a:rPr lang="en-US" sz="2800" dirty="0" smtClean="0">
                <a:solidFill>
                  <a:schemeClr val="bg1"/>
                </a:solidFill>
              </a:rPr>
              <a:t>Before August 2015</a:t>
            </a:r>
            <a:endParaRPr lang="en-US" sz="2800" dirty="0">
              <a:solidFill>
                <a:schemeClr val="bg1"/>
              </a:solidFill>
            </a:endParaRPr>
          </a:p>
        </p:txBody>
      </p:sp>
      <p:sp>
        <p:nvSpPr>
          <p:cNvPr id="11" name="Rectangle 10"/>
          <p:cNvSpPr/>
          <p:nvPr/>
        </p:nvSpPr>
        <p:spPr>
          <a:xfrm>
            <a:off x="614515" y="2012315"/>
            <a:ext cx="7964129" cy="896656"/>
          </a:xfrm>
          <a:prstGeom prst="rect">
            <a:avLst/>
          </a:prstGeom>
        </p:spPr>
        <p:txBody>
          <a:bodyPr wrap="square">
            <a:spAutoFit/>
          </a:bodyPr>
          <a:lstStyle/>
          <a:p>
            <a:pPr>
              <a:lnSpc>
                <a:spcPct val="80000"/>
              </a:lnSpc>
            </a:pPr>
            <a:r>
              <a:rPr lang="en-US" sz="3200" dirty="0"/>
              <a:t>3. </a:t>
            </a:r>
            <a:r>
              <a:rPr lang="en-US" sz="3200" dirty="0" smtClean="0"/>
              <a:t>How will settlement agents and lenders </a:t>
            </a:r>
            <a:br>
              <a:rPr lang="en-US" sz="3200" dirty="0" smtClean="0"/>
            </a:br>
            <a:r>
              <a:rPr lang="en-US" sz="3200" dirty="0" smtClean="0"/>
              <a:t>    communicate data?</a:t>
            </a:r>
            <a:r>
              <a:rPr lang="en-US" sz="3200" dirty="0"/>
              <a:t> </a:t>
            </a:r>
          </a:p>
        </p:txBody>
      </p:sp>
      <p:pic>
        <p:nvPicPr>
          <p:cNvPr id="12" name="Picture 11"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sp>
        <p:nvSpPr>
          <p:cNvPr id="10" name="Rectangle 9"/>
          <p:cNvSpPr/>
          <p:nvPr/>
        </p:nvSpPr>
        <p:spPr>
          <a:xfrm>
            <a:off x="1073355" y="2973486"/>
            <a:ext cx="7398773" cy="2862322"/>
          </a:xfrm>
          <a:prstGeom prst="rect">
            <a:avLst/>
          </a:prstGeom>
        </p:spPr>
        <p:txBody>
          <a:bodyPr wrap="square">
            <a:spAutoFit/>
          </a:bodyPr>
          <a:lstStyle/>
          <a:p>
            <a:pPr marL="342900" indent="-342900">
              <a:buFont typeface="Arial"/>
              <a:buChar char="•"/>
            </a:pPr>
            <a:r>
              <a:rPr lang="en-US" sz="2000" dirty="0"/>
              <a:t>Not all information on the CD is contained in a single system</a:t>
            </a:r>
            <a:r>
              <a:rPr lang="en-US" sz="2000" dirty="0" smtClean="0"/>
              <a:t>.</a:t>
            </a:r>
          </a:p>
          <a:p>
            <a:pPr marL="342900" indent="-342900">
              <a:buFont typeface="Arial"/>
              <a:buChar char="•"/>
            </a:pPr>
            <a:r>
              <a:rPr lang="en-US" sz="2000" dirty="0" smtClean="0"/>
              <a:t> </a:t>
            </a:r>
          </a:p>
          <a:p>
            <a:pPr marL="342900" indent="-342900">
              <a:buFont typeface="Arial"/>
              <a:buChar char="•"/>
            </a:pPr>
            <a:r>
              <a:rPr lang="en-US" sz="2000" dirty="0"/>
              <a:t>H</a:t>
            </a:r>
            <a:r>
              <a:rPr lang="en-US" sz="2000" dirty="0" smtClean="0"/>
              <a:t>ow will we exchange </a:t>
            </a:r>
            <a:r>
              <a:rPr lang="en-US" sz="2000" dirty="0"/>
              <a:t>the information needed to complete the </a:t>
            </a:r>
            <a:r>
              <a:rPr lang="en-US" sz="2000" dirty="0" smtClean="0"/>
              <a:t>Closing Disclosure.</a:t>
            </a:r>
          </a:p>
          <a:p>
            <a:pPr marL="342900" indent="-342900">
              <a:buFont typeface="Arial"/>
              <a:buChar char="•"/>
            </a:pPr>
            <a:r>
              <a:rPr lang="en-US" sz="2000" dirty="0" smtClean="0"/>
              <a:t> </a:t>
            </a:r>
          </a:p>
          <a:p>
            <a:pPr marL="342900" indent="-342900">
              <a:buFont typeface="Arial"/>
              <a:buChar char="•"/>
            </a:pPr>
            <a:r>
              <a:rPr lang="en-US" sz="2000" dirty="0" smtClean="0"/>
              <a:t>Some </a:t>
            </a:r>
            <a:r>
              <a:rPr lang="en-US" sz="2000" dirty="0"/>
              <a:t>lenders have indicated this “collaboration” process will occur </a:t>
            </a:r>
            <a:r>
              <a:rPr lang="en-US" sz="2000" dirty="0" smtClean="0"/>
              <a:t>electronically.</a:t>
            </a:r>
          </a:p>
          <a:p>
            <a:pPr marL="342900" indent="-342900">
              <a:buFont typeface="Arial"/>
              <a:buChar char="•"/>
            </a:pPr>
            <a:endParaRPr lang="en-US" sz="2000" dirty="0"/>
          </a:p>
          <a:p>
            <a:pPr marL="342900" indent="-342900">
              <a:buFont typeface="Arial"/>
              <a:buChar char="•"/>
            </a:pPr>
            <a:r>
              <a:rPr lang="en-US" sz="2000" dirty="0"/>
              <a:t>O</a:t>
            </a:r>
            <a:r>
              <a:rPr lang="en-US" sz="2000" dirty="0" smtClean="0"/>
              <a:t>thers </a:t>
            </a:r>
            <a:r>
              <a:rPr lang="en-US" sz="2000" dirty="0"/>
              <a:t>may need to rely on a less automated approach. </a:t>
            </a:r>
            <a:endParaRPr lang="en-US" sz="2000" dirty="0" smtClean="0"/>
          </a:p>
        </p:txBody>
      </p:sp>
      <p:sp>
        <p:nvSpPr>
          <p:cNvPr id="14" name="Slide Number Placeholder 1"/>
          <p:cNvSpPr>
            <a:spLocks noGrp="1"/>
          </p:cNvSpPr>
          <p:nvPr>
            <p:ph type="sldNum" sz="quarter" idx="12"/>
          </p:nvPr>
        </p:nvSpPr>
        <p:spPr>
          <a:xfrm>
            <a:off x="8780458" y="6489008"/>
            <a:ext cx="270210" cy="365125"/>
          </a:xfrm>
        </p:spPr>
        <p:txBody>
          <a:bodyPr/>
          <a:lstStyle/>
          <a:p>
            <a:fld id="{D45D9A01-2D93-BA42-90FF-543F05484D54}" type="slidenum">
              <a:rPr lang="en-US" smtClean="0">
                <a:solidFill>
                  <a:srgbClr val="FFFFFF"/>
                </a:solidFill>
              </a:rPr>
              <a:t>5</a:t>
            </a:fld>
            <a:endParaRPr lang="en-US" dirty="0">
              <a:solidFill>
                <a:srgbClr val="FFFFFF"/>
              </a:solidFill>
            </a:endParaRPr>
          </a:p>
        </p:txBody>
      </p:sp>
      <p:sp>
        <p:nvSpPr>
          <p:cNvPr id="16" name="Rectangle 15"/>
          <p:cNvSpPr/>
          <p:nvPr/>
        </p:nvSpPr>
        <p:spPr>
          <a:xfrm>
            <a:off x="7127558" y="6585963"/>
            <a:ext cx="1681440" cy="215444"/>
          </a:xfrm>
          <a:prstGeom prst="rect">
            <a:avLst/>
          </a:prstGeom>
        </p:spPr>
        <p:txBody>
          <a:bodyPr wrap="square">
            <a:spAutoFit/>
          </a:bodyPr>
          <a:lstStyle/>
          <a:p>
            <a:pPr algn="r"/>
            <a:r>
              <a:rPr lang="en-US" sz="800" dirty="0" smtClean="0">
                <a:solidFill>
                  <a:srgbClr val="FFFFFF"/>
                </a:solidFill>
                <a:latin typeface="+mj-lt"/>
              </a:rPr>
              <a:t>© 2015 Fidelity National Title Group</a:t>
            </a:r>
            <a:endParaRPr lang="en-US" sz="800" dirty="0">
              <a:solidFill>
                <a:srgbClr val="FFFFFF"/>
              </a:solidFill>
              <a:latin typeface="+mj-lt"/>
            </a:endParaRPr>
          </a:p>
        </p:txBody>
      </p:sp>
      <p:pic>
        <p:nvPicPr>
          <p:cNvPr id="19" name="Picture 18" descr="CTT KBYC.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5746598"/>
            <a:ext cx="2971800" cy="1028700"/>
          </a:xfrm>
          <a:prstGeom prst="rect">
            <a:avLst/>
          </a:prstGeom>
        </p:spPr>
      </p:pic>
      <p:pic>
        <p:nvPicPr>
          <p:cNvPr id="17" name="Picture 16" descr="CTT header 2.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453"/>
            <a:ext cx="9158275" cy="2693610"/>
          </a:xfrm>
          <a:prstGeom prst="rect">
            <a:avLst/>
          </a:prstGeom>
        </p:spPr>
      </p:pic>
    </p:spTree>
    <p:extLst>
      <p:ext uri="{BB962C8B-B14F-4D97-AF65-F5344CB8AC3E}">
        <p14:creationId xmlns:p14="http://schemas.microsoft.com/office/powerpoint/2010/main" val="398502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88134"/>
          <a:stretch/>
        </p:blipFill>
        <p:spPr>
          <a:xfrm rot="10800000" flipH="1">
            <a:off x="0" y="6260948"/>
            <a:ext cx="9158274" cy="597052"/>
          </a:xfrm>
          <a:prstGeom prst="rect">
            <a:avLst/>
          </a:prstGeom>
        </p:spPr>
      </p:pic>
      <p:sp>
        <p:nvSpPr>
          <p:cNvPr id="3" name="TextBox 2"/>
          <p:cNvSpPr txBox="1"/>
          <p:nvPr/>
        </p:nvSpPr>
        <p:spPr>
          <a:xfrm>
            <a:off x="1564966" y="300237"/>
            <a:ext cx="4584533" cy="796115"/>
          </a:xfrm>
          <a:prstGeom prst="rect">
            <a:avLst/>
          </a:prstGeom>
          <a:noFill/>
        </p:spPr>
        <p:txBody>
          <a:bodyPr wrap="none" rtlCol="0">
            <a:spAutoFit/>
          </a:bodyPr>
          <a:lstStyle/>
          <a:p>
            <a:pPr>
              <a:lnSpc>
                <a:spcPct val="80000"/>
              </a:lnSpc>
            </a:pPr>
            <a:r>
              <a:rPr lang="en-US" sz="2800" dirty="0" smtClean="0">
                <a:solidFill>
                  <a:schemeClr val="bg1"/>
                </a:solidFill>
              </a:rPr>
              <a:t>Five Things You Need to Know </a:t>
            </a:r>
          </a:p>
          <a:p>
            <a:pPr>
              <a:lnSpc>
                <a:spcPct val="80000"/>
              </a:lnSpc>
            </a:pPr>
            <a:r>
              <a:rPr lang="en-US" sz="2800" dirty="0" smtClean="0">
                <a:solidFill>
                  <a:schemeClr val="bg1"/>
                </a:solidFill>
              </a:rPr>
              <a:t>Before August 2015</a:t>
            </a:r>
            <a:endParaRPr lang="en-US" sz="2800" dirty="0">
              <a:solidFill>
                <a:schemeClr val="bg1"/>
              </a:solidFill>
            </a:endParaRPr>
          </a:p>
        </p:txBody>
      </p:sp>
      <p:sp>
        <p:nvSpPr>
          <p:cNvPr id="11" name="Rectangle 10"/>
          <p:cNvSpPr/>
          <p:nvPr/>
        </p:nvSpPr>
        <p:spPr>
          <a:xfrm>
            <a:off x="614515" y="2012315"/>
            <a:ext cx="7964129" cy="896656"/>
          </a:xfrm>
          <a:prstGeom prst="rect">
            <a:avLst/>
          </a:prstGeom>
        </p:spPr>
        <p:txBody>
          <a:bodyPr wrap="square">
            <a:spAutoFit/>
          </a:bodyPr>
          <a:lstStyle/>
          <a:p>
            <a:pPr>
              <a:lnSpc>
                <a:spcPct val="80000"/>
              </a:lnSpc>
            </a:pPr>
            <a:r>
              <a:rPr lang="en-US" sz="3200" dirty="0"/>
              <a:t>4. Who will make any necessary changes to the </a:t>
            </a:r>
            <a:r>
              <a:rPr lang="en-US" sz="3200" dirty="0" smtClean="0"/>
              <a:t/>
            </a:r>
            <a:br>
              <a:rPr lang="en-US" sz="3200" dirty="0" smtClean="0"/>
            </a:br>
            <a:r>
              <a:rPr lang="en-US" sz="3200" dirty="0" smtClean="0"/>
              <a:t>    Closing Disclosure?</a:t>
            </a:r>
            <a:r>
              <a:rPr lang="en-US" sz="3200" dirty="0"/>
              <a:t> </a:t>
            </a:r>
          </a:p>
        </p:txBody>
      </p:sp>
      <p:pic>
        <p:nvPicPr>
          <p:cNvPr id="12" name="Picture 11"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sp>
        <p:nvSpPr>
          <p:cNvPr id="10" name="Rectangle 9"/>
          <p:cNvSpPr/>
          <p:nvPr/>
        </p:nvSpPr>
        <p:spPr>
          <a:xfrm>
            <a:off x="1073355" y="2973486"/>
            <a:ext cx="7398773" cy="2862322"/>
          </a:xfrm>
          <a:prstGeom prst="rect">
            <a:avLst/>
          </a:prstGeom>
        </p:spPr>
        <p:txBody>
          <a:bodyPr wrap="square">
            <a:spAutoFit/>
          </a:bodyPr>
          <a:lstStyle/>
          <a:p>
            <a:pPr marL="342900" indent="-342900">
              <a:buFont typeface="Arial"/>
              <a:buChar char="•"/>
            </a:pPr>
            <a:r>
              <a:rPr lang="en-US" sz="2000" dirty="0"/>
              <a:t>Changes to numbers contained on the initial CD may occur prior to closing, necessitating adjustments, re-printing and delivery of the corrected CD at signing. </a:t>
            </a:r>
            <a:endParaRPr lang="en-US" sz="2000" dirty="0" smtClean="0"/>
          </a:p>
          <a:p>
            <a:pPr marL="342900" indent="-342900">
              <a:buFont typeface="Arial"/>
              <a:buChar char="•"/>
            </a:pPr>
            <a:endParaRPr lang="en-US" sz="2000" dirty="0" smtClean="0"/>
          </a:p>
          <a:p>
            <a:pPr marL="342900" indent="-342900">
              <a:buFont typeface="Arial"/>
              <a:buChar char="•"/>
            </a:pPr>
            <a:r>
              <a:rPr lang="en-US" sz="2000" dirty="0" smtClean="0"/>
              <a:t>It </a:t>
            </a:r>
            <a:r>
              <a:rPr lang="en-US" sz="2000" dirty="0"/>
              <a:t>is important to consider and decide if the party that prepared the initial CD will also make the changes for an amended </a:t>
            </a:r>
            <a:r>
              <a:rPr lang="en-US" sz="2000" dirty="0" smtClean="0"/>
              <a:t>CD. </a:t>
            </a:r>
          </a:p>
          <a:p>
            <a:pPr marL="342900" indent="-342900">
              <a:buFont typeface="Arial"/>
              <a:buChar char="•"/>
            </a:pPr>
            <a:endParaRPr lang="en-US" sz="2000" dirty="0" smtClean="0"/>
          </a:p>
          <a:p>
            <a:pPr marL="342900" indent="-342900">
              <a:buFont typeface="Arial"/>
              <a:buChar char="•"/>
            </a:pPr>
            <a:r>
              <a:rPr lang="en-US" sz="2000" dirty="0" smtClean="0"/>
              <a:t>Can settlement agents make </a:t>
            </a:r>
            <a:r>
              <a:rPr lang="en-US" sz="2000" dirty="0"/>
              <a:t>some changes to a lender-prepared CD?</a:t>
            </a:r>
            <a:endParaRPr lang="en-US" sz="2000" dirty="0" smtClean="0"/>
          </a:p>
        </p:txBody>
      </p:sp>
      <p:sp>
        <p:nvSpPr>
          <p:cNvPr id="14" name="Slide Number Placeholder 1"/>
          <p:cNvSpPr>
            <a:spLocks noGrp="1"/>
          </p:cNvSpPr>
          <p:nvPr>
            <p:ph type="sldNum" sz="quarter" idx="12"/>
          </p:nvPr>
        </p:nvSpPr>
        <p:spPr>
          <a:xfrm>
            <a:off x="8780458" y="6489008"/>
            <a:ext cx="270210" cy="365125"/>
          </a:xfrm>
        </p:spPr>
        <p:txBody>
          <a:bodyPr/>
          <a:lstStyle/>
          <a:p>
            <a:fld id="{D45D9A01-2D93-BA42-90FF-543F05484D54}" type="slidenum">
              <a:rPr lang="en-US" smtClean="0">
                <a:solidFill>
                  <a:srgbClr val="FFFFFF"/>
                </a:solidFill>
              </a:rPr>
              <a:t>6</a:t>
            </a:fld>
            <a:endParaRPr lang="en-US" dirty="0">
              <a:solidFill>
                <a:srgbClr val="FFFFFF"/>
              </a:solidFill>
            </a:endParaRPr>
          </a:p>
        </p:txBody>
      </p:sp>
      <p:sp>
        <p:nvSpPr>
          <p:cNvPr id="16" name="Rectangle 15"/>
          <p:cNvSpPr/>
          <p:nvPr/>
        </p:nvSpPr>
        <p:spPr>
          <a:xfrm>
            <a:off x="7127558" y="6585963"/>
            <a:ext cx="1681440" cy="215444"/>
          </a:xfrm>
          <a:prstGeom prst="rect">
            <a:avLst/>
          </a:prstGeom>
        </p:spPr>
        <p:txBody>
          <a:bodyPr wrap="square">
            <a:spAutoFit/>
          </a:bodyPr>
          <a:lstStyle/>
          <a:p>
            <a:pPr algn="r"/>
            <a:r>
              <a:rPr lang="en-US" sz="800" dirty="0" smtClean="0">
                <a:solidFill>
                  <a:srgbClr val="FFFFFF"/>
                </a:solidFill>
                <a:latin typeface="+mj-lt"/>
              </a:rPr>
              <a:t>© 2015 Fidelity National Title Group</a:t>
            </a:r>
            <a:endParaRPr lang="en-US" sz="800" dirty="0">
              <a:solidFill>
                <a:srgbClr val="FFFFFF"/>
              </a:solidFill>
              <a:latin typeface="+mj-lt"/>
            </a:endParaRPr>
          </a:p>
        </p:txBody>
      </p:sp>
      <p:pic>
        <p:nvPicPr>
          <p:cNvPr id="19" name="Picture 18" descr="CTT KBYC.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5746598"/>
            <a:ext cx="2971800" cy="1028700"/>
          </a:xfrm>
          <a:prstGeom prst="rect">
            <a:avLst/>
          </a:prstGeom>
        </p:spPr>
      </p:pic>
      <p:pic>
        <p:nvPicPr>
          <p:cNvPr id="17" name="Picture 16" descr="CTT header 2.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453"/>
            <a:ext cx="9158275" cy="2693610"/>
          </a:xfrm>
          <a:prstGeom prst="rect">
            <a:avLst/>
          </a:prstGeom>
        </p:spPr>
      </p:pic>
    </p:spTree>
    <p:extLst>
      <p:ext uri="{BB962C8B-B14F-4D97-AF65-F5344CB8AC3E}">
        <p14:creationId xmlns:p14="http://schemas.microsoft.com/office/powerpoint/2010/main" val="3781259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88134"/>
          <a:stretch/>
        </p:blipFill>
        <p:spPr>
          <a:xfrm rot="10800000" flipH="1">
            <a:off x="0" y="6260948"/>
            <a:ext cx="9158274" cy="597052"/>
          </a:xfrm>
          <a:prstGeom prst="rect">
            <a:avLst/>
          </a:prstGeom>
        </p:spPr>
      </p:pic>
      <p:sp>
        <p:nvSpPr>
          <p:cNvPr id="3" name="TextBox 2"/>
          <p:cNvSpPr txBox="1"/>
          <p:nvPr/>
        </p:nvSpPr>
        <p:spPr>
          <a:xfrm>
            <a:off x="1564966" y="300237"/>
            <a:ext cx="4584533" cy="796115"/>
          </a:xfrm>
          <a:prstGeom prst="rect">
            <a:avLst/>
          </a:prstGeom>
          <a:noFill/>
        </p:spPr>
        <p:txBody>
          <a:bodyPr wrap="none" rtlCol="0">
            <a:spAutoFit/>
          </a:bodyPr>
          <a:lstStyle/>
          <a:p>
            <a:pPr>
              <a:lnSpc>
                <a:spcPct val="80000"/>
              </a:lnSpc>
            </a:pPr>
            <a:r>
              <a:rPr lang="en-US" sz="2800" dirty="0" smtClean="0">
                <a:solidFill>
                  <a:schemeClr val="bg1"/>
                </a:solidFill>
              </a:rPr>
              <a:t>Five Things You Need to Know </a:t>
            </a:r>
          </a:p>
          <a:p>
            <a:pPr>
              <a:lnSpc>
                <a:spcPct val="80000"/>
              </a:lnSpc>
            </a:pPr>
            <a:r>
              <a:rPr lang="en-US" sz="2800" dirty="0" smtClean="0">
                <a:solidFill>
                  <a:schemeClr val="bg1"/>
                </a:solidFill>
              </a:rPr>
              <a:t>Before August 2015</a:t>
            </a:r>
            <a:endParaRPr lang="en-US" sz="2800" dirty="0">
              <a:solidFill>
                <a:schemeClr val="bg1"/>
              </a:solidFill>
            </a:endParaRPr>
          </a:p>
        </p:txBody>
      </p:sp>
      <p:sp>
        <p:nvSpPr>
          <p:cNvPr id="11" name="Rectangle 10"/>
          <p:cNvSpPr/>
          <p:nvPr/>
        </p:nvSpPr>
        <p:spPr>
          <a:xfrm>
            <a:off x="614515" y="2012315"/>
            <a:ext cx="7964129" cy="896656"/>
          </a:xfrm>
          <a:prstGeom prst="rect">
            <a:avLst/>
          </a:prstGeom>
        </p:spPr>
        <p:txBody>
          <a:bodyPr wrap="square">
            <a:spAutoFit/>
          </a:bodyPr>
          <a:lstStyle/>
          <a:p>
            <a:pPr>
              <a:lnSpc>
                <a:spcPct val="80000"/>
              </a:lnSpc>
            </a:pPr>
            <a:r>
              <a:rPr lang="en-US" sz="3200" dirty="0"/>
              <a:t>5. How will </a:t>
            </a:r>
            <a:r>
              <a:rPr lang="en-US" sz="3200" dirty="0" smtClean="0"/>
              <a:t>we </a:t>
            </a:r>
            <a:r>
              <a:rPr lang="en-US" sz="3200" dirty="0"/>
              <a:t>communicate title and </a:t>
            </a:r>
            <a:r>
              <a:rPr lang="en-US" sz="3200" dirty="0" smtClean="0"/>
              <a:t/>
            </a:r>
            <a:br>
              <a:rPr lang="en-US" sz="3200" dirty="0" smtClean="0"/>
            </a:br>
            <a:r>
              <a:rPr lang="en-US" sz="3200" dirty="0" smtClean="0"/>
              <a:t>    settlement </a:t>
            </a:r>
            <a:r>
              <a:rPr lang="en-US" sz="3200" dirty="0"/>
              <a:t>fees for use in the new forms?</a:t>
            </a:r>
          </a:p>
        </p:txBody>
      </p:sp>
      <p:pic>
        <p:nvPicPr>
          <p:cNvPr id="12" name="Picture 11"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sp>
        <p:nvSpPr>
          <p:cNvPr id="10" name="Rectangle 9"/>
          <p:cNvSpPr/>
          <p:nvPr/>
        </p:nvSpPr>
        <p:spPr>
          <a:xfrm>
            <a:off x="1073355" y="2998067"/>
            <a:ext cx="7398773" cy="2862322"/>
          </a:xfrm>
          <a:prstGeom prst="rect">
            <a:avLst/>
          </a:prstGeom>
        </p:spPr>
        <p:txBody>
          <a:bodyPr wrap="square">
            <a:spAutoFit/>
          </a:bodyPr>
          <a:lstStyle/>
          <a:p>
            <a:pPr marL="342900" indent="-342900">
              <a:buFont typeface="Arial"/>
              <a:buChar char="•"/>
            </a:pPr>
            <a:r>
              <a:rPr lang="en-US" sz="2000" dirty="0" smtClean="0"/>
              <a:t>Accurate </a:t>
            </a:r>
            <a:r>
              <a:rPr lang="en-US" sz="2000" dirty="0"/>
              <a:t>estimates of title and settlement fees </a:t>
            </a:r>
            <a:r>
              <a:rPr lang="en-US" sz="2000" dirty="0" smtClean="0"/>
              <a:t>are needed for </a:t>
            </a:r>
            <a:r>
              <a:rPr lang="en-US" sz="2000" dirty="0"/>
              <a:t>the preparation of both </a:t>
            </a:r>
            <a:r>
              <a:rPr lang="en-US" sz="2000" dirty="0" smtClean="0"/>
              <a:t>the Loan </a:t>
            </a:r>
            <a:r>
              <a:rPr lang="en-US" sz="2000" dirty="0"/>
              <a:t>Estimate </a:t>
            </a:r>
            <a:r>
              <a:rPr lang="en-US" sz="2000" dirty="0" smtClean="0"/>
              <a:t>and the Closing Disclosure. </a:t>
            </a:r>
          </a:p>
          <a:p>
            <a:pPr marL="342900" indent="-342900">
              <a:buFont typeface="Arial"/>
              <a:buChar char="•"/>
            </a:pPr>
            <a:endParaRPr lang="en-US" sz="2000" dirty="0" smtClean="0"/>
          </a:p>
          <a:p>
            <a:pPr marL="342900" indent="-342900">
              <a:buFont typeface="Arial"/>
              <a:buChar char="•"/>
            </a:pPr>
            <a:r>
              <a:rPr lang="en-US" sz="2000" dirty="0" smtClean="0"/>
              <a:t>For </a:t>
            </a:r>
            <a:r>
              <a:rPr lang="en-US" sz="2000" dirty="0"/>
              <a:t>transactions in which an owner’s policy will be purchased, the Rule prescribes special mathematical calculations for disclosure of the owner’s and lender’s title insurance premiums, which may require receipt of rates for both a stand-alone and simultaneously-issued lender’s policy, as well as the owner’s policy rate. </a:t>
            </a:r>
            <a:endParaRPr lang="en-US" sz="2000" dirty="0" smtClean="0"/>
          </a:p>
        </p:txBody>
      </p:sp>
      <p:sp>
        <p:nvSpPr>
          <p:cNvPr id="14" name="Slide Number Placeholder 1"/>
          <p:cNvSpPr>
            <a:spLocks noGrp="1"/>
          </p:cNvSpPr>
          <p:nvPr>
            <p:ph type="sldNum" sz="quarter" idx="12"/>
          </p:nvPr>
        </p:nvSpPr>
        <p:spPr>
          <a:xfrm>
            <a:off x="8780458" y="6489008"/>
            <a:ext cx="270210" cy="365125"/>
          </a:xfrm>
        </p:spPr>
        <p:txBody>
          <a:bodyPr/>
          <a:lstStyle/>
          <a:p>
            <a:fld id="{D45D9A01-2D93-BA42-90FF-543F05484D54}" type="slidenum">
              <a:rPr lang="en-US" smtClean="0">
                <a:solidFill>
                  <a:srgbClr val="FFFFFF"/>
                </a:solidFill>
              </a:rPr>
              <a:t>7</a:t>
            </a:fld>
            <a:endParaRPr lang="en-US" dirty="0">
              <a:solidFill>
                <a:srgbClr val="FFFFFF"/>
              </a:solidFill>
            </a:endParaRPr>
          </a:p>
        </p:txBody>
      </p:sp>
      <p:sp>
        <p:nvSpPr>
          <p:cNvPr id="16" name="Rectangle 15"/>
          <p:cNvSpPr/>
          <p:nvPr/>
        </p:nvSpPr>
        <p:spPr>
          <a:xfrm>
            <a:off x="7127558" y="6585963"/>
            <a:ext cx="1681440" cy="215444"/>
          </a:xfrm>
          <a:prstGeom prst="rect">
            <a:avLst/>
          </a:prstGeom>
        </p:spPr>
        <p:txBody>
          <a:bodyPr wrap="square">
            <a:spAutoFit/>
          </a:bodyPr>
          <a:lstStyle/>
          <a:p>
            <a:pPr algn="r"/>
            <a:r>
              <a:rPr lang="en-US" sz="800" dirty="0" smtClean="0">
                <a:solidFill>
                  <a:srgbClr val="FFFFFF"/>
                </a:solidFill>
                <a:latin typeface="+mj-lt"/>
              </a:rPr>
              <a:t>© 2015 Fidelity National Title Group</a:t>
            </a:r>
            <a:endParaRPr lang="en-US" sz="800" dirty="0">
              <a:solidFill>
                <a:srgbClr val="FFFFFF"/>
              </a:solidFill>
              <a:latin typeface="+mj-lt"/>
            </a:endParaRPr>
          </a:p>
        </p:txBody>
      </p:sp>
      <p:pic>
        <p:nvPicPr>
          <p:cNvPr id="19" name="Picture 18" descr="CTT KBYC.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5746598"/>
            <a:ext cx="2971800" cy="1028700"/>
          </a:xfrm>
          <a:prstGeom prst="rect">
            <a:avLst/>
          </a:prstGeom>
        </p:spPr>
      </p:pic>
      <p:pic>
        <p:nvPicPr>
          <p:cNvPr id="17" name="Picture 16" descr="CTT header 2.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453"/>
            <a:ext cx="9158275" cy="2693610"/>
          </a:xfrm>
          <a:prstGeom prst="rect">
            <a:avLst/>
          </a:prstGeom>
        </p:spPr>
      </p:pic>
    </p:spTree>
    <p:extLst>
      <p:ext uri="{BB962C8B-B14F-4D97-AF65-F5344CB8AC3E}">
        <p14:creationId xmlns:p14="http://schemas.microsoft.com/office/powerpoint/2010/main" val="2660750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88134"/>
          <a:stretch/>
        </p:blipFill>
        <p:spPr>
          <a:xfrm rot="10800000" flipH="1">
            <a:off x="0" y="6260948"/>
            <a:ext cx="9158274" cy="597052"/>
          </a:xfrm>
          <a:prstGeom prst="rect">
            <a:avLst/>
          </a:prstGeom>
        </p:spPr>
      </p:pic>
      <p:sp>
        <p:nvSpPr>
          <p:cNvPr id="3" name="TextBox 2"/>
          <p:cNvSpPr txBox="1"/>
          <p:nvPr/>
        </p:nvSpPr>
        <p:spPr>
          <a:xfrm>
            <a:off x="1564966" y="300237"/>
            <a:ext cx="4584533" cy="796115"/>
          </a:xfrm>
          <a:prstGeom prst="rect">
            <a:avLst/>
          </a:prstGeom>
          <a:noFill/>
        </p:spPr>
        <p:txBody>
          <a:bodyPr wrap="none" rtlCol="0">
            <a:spAutoFit/>
          </a:bodyPr>
          <a:lstStyle/>
          <a:p>
            <a:pPr>
              <a:lnSpc>
                <a:spcPct val="80000"/>
              </a:lnSpc>
            </a:pPr>
            <a:r>
              <a:rPr lang="en-US" sz="2800" dirty="0" smtClean="0">
                <a:solidFill>
                  <a:schemeClr val="bg1"/>
                </a:solidFill>
              </a:rPr>
              <a:t>Five Things You Need to Know </a:t>
            </a:r>
          </a:p>
          <a:p>
            <a:pPr>
              <a:lnSpc>
                <a:spcPct val="80000"/>
              </a:lnSpc>
            </a:pPr>
            <a:r>
              <a:rPr lang="en-US" sz="2800" dirty="0" smtClean="0">
                <a:solidFill>
                  <a:schemeClr val="bg1"/>
                </a:solidFill>
              </a:rPr>
              <a:t>Before August 2015</a:t>
            </a:r>
            <a:endParaRPr lang="en-US" sz="2800" dirty="0">
              <a:solidFill>
                <a:schemeClr val="bg1"/>
              </a:solidFill>
            </a:endParaRPr>
          </a:p>
        </p:txBody>
      </p:sp>
      <p:sp>
        <p:nvSpPr>
          <p:cNvPr id="11" name="Rectangle 10"/>
          <p:cNvSpPr/>
          <p:nvPr/>
        </p:nvSpPr>
        <p:spPr>
          <a:xfrm>
            <a:off x="614515" y="2012315"/>
            <a:ext cx="7964129" cy="502702"/>
          </a:xfrm>
          <a:prstGeom prst="rect">
            <a:avLst/>
          </a:prstGeom>
        </p:spPr>
        <p:txBody>
          <a:bodyPr wrap="square">
            <a:spAutoFit/>
          </a:bodyPr>
          <a:lstStyle/>
          <a:p>
            <a:pPr>
              <a:lnSpc>
                <a:spcPct val="80000"/>
              </a:lnSpc>
            </a:pPr>
            <a:r>
              <a:rPr lang="en-US" sz="3200" dirty="0" smtClean="0"/>
              <a:t>Let’s Talk </a:t>
            </a:r>
            <a:endParaRPr lang="en-US" sz="3200" dirty="0"/>
          </a:p>
        </p:txBody>
      </p:sp>
      <p:pic>
        <p:nvPicPr>
          <p:cNvPr id="12" name="Picture 11"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sp>
        <p:nvSpPr>
          <p:cNvPr id="10" name="Rectangle 9"/>
          <p:cNvSpPr/>
          <p:nvPr/>
        </p:nvSpPr>
        <p:spPr>
          <a:xfrm>
            <a:off x="1073355" y="2537655"/>
            <a:ext cx="7398773" cy="2554545"/>
          </a:xfrm>
          <a:prstGeom prst="rect">
            <a:avLst/>
          </a:prstGeom>
        </p:spPr>
        <p:txBody>
          <a:bodyPr wrap="square">
            <a:spAutoFit/>
          </a:bodyPr>
          <a:lstStyle/>
          <a:p>
            <a:r>
              <a:rPr lang="en-US" sz="2000" dirty="0"/>
              <a:t>We are committed to working with you to think through all the implications of the CFPB Rule, so that the transition is as smooth as possible. </a:t>
            </a:r>
            <a:endParaRPr lang="en-US" sz="2000" dirty="0" smtClean="0"/>
          </a:p>
          <a:p>
            <a:endParaRPr lang="en-US" sz="2000" dirty="0"/>
          </a:p>
          <a:p>
            <a:r>
              <a:rPr lang="en-US" sz="2000" dirty="0" smtClean="0"/>
              <a:t>So </a:t>
            </a:r>
            <a:r>
              <a:rPr lang="en-US" sz="2000" dirty="0"/>
              <a:t>let’s talk, discuss the impacts, and come up with solutions and processes that will be compliant with the new regulations and that will work for you. </a:t>
            </a:r>
          </a:p>
          <a:p>
            <a:pPr marL="342900" indent="-342900">
              <a:buFont typeface="Arial"/>
              <a:buChar char="•"/>
            </a:pPr>
            <a:endParaRPr lang="en-US" sz="2000" dirty="0"/>
          </a:p>
        </p:txBody>
      </p:sp>
      <p:sp>
        <p:nvSpPr>
          <p:cNvPr id="14" name="Slide Number Placeholder 1"/>
          <p:cNvSpPr>
            <a:spLocks noGrp="1"/>
          </p:cNvSpPr>
          <p:nvPr>
            <p:ph type="sldNum" sz="quarter" idx="12"/>
          </p:nvPr>
        </p:nvSpPr>
        <p:spPr>
          <a:xfrm>
            <a:off x="8780458" y="6489008"/>
            <a:ext cx="270210" cy="365125"/>
          </a:xfrm>
        </p:spPr>
        <p:txBody>
          <a:bodyPr/>
          <a:lstStyle/>
          <a:p>
            <a:fld id="{D45D9A01-2D93-BA42-90FF-543F05484D54}" type="slidenum">
              <a:rPr lang="en-US" smtClean="0">
                <a:solidFill>
                  <a:srgbClr val="FFFFFF"/>
                </a:solidFill>
              </a:rPr>
              <a:t>8</a:t>
            </a:fld>
            <a:endParaRPr lang="en-US" dirty="0">
              <a:solidFill>
                <a:srgbClr val="FFFFFF"/>
              </a:solidFill>
            </a:endParaRPr>
          </a:p>
        </p:txBody>
      </p:sp>
      <p:sp>
        <p:nvSpPr>
          <p:cNvPr id="16" name="Rectangle 15"/>
          <p:cNvSpPr/>
          <p:nvPr/>
        </p:nvSpPr>
        <p:spPr>
          <a:xfrm>
            <a:off x="7127558" y="6585963"/>
            <a:ext cx="1681440" cy="215444"/>
          </a:xfrm>
          <a:prstGeom prst="rect">
            <a:avLst/>
          </a:prstGeom>
        </p:spPr>
        <p:txBody>
          <a:bodyPr wrap="square">
            <a:spAutoFit/>
          </a:bodyPr>
          <a:lstStyle/>
          <a:p>
            <a:pPr algn="r"/>
            <a:r>
              <a:rPr lang="en-US" sz="800" dirty="0" smtClean="0">
                <a:solidFill>
                  <a:srgbClr val="FFFFFF"/>
                </a:solidFill>
                <a:latin typeface="+mj-lt"/>
              </a:rPr>
              <a:t>© 2015 Fidelity National Title Group</a:t>
            </a:r>
            <a:endParaRPr lang="en-US" sz="800" dirty="0">
              <a:solidFill>
                <a:srgbClr val="FFFFFF"/>
              </a:solidFill>
              <a:latin typeface="+mj-lt"/>
            </a:endParaRPr>
          </a:p>
        </p:txBody>
      </p:sp>
      <p:pic>
        <p:nvPicPr>
          <p:cNvPr id="19" name="Picture 18" descr="CTT KBYC.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5746598"/>
            <a:ext cx="2971800" cy="1028700"/>
          </a:xfrm>
          <a:prstGeom prst="rect">
            <a:avLst/>
          </a:prstGeom>
        </p:spPr>
      </p:pic>
      <p:pic>
        <p:nvPicPr>
          <p:cNvPr id="17" name="Picture 16" descr="CTT header 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53"/>
            <a:ext cx="9158275" cy="2693610"/>
          </a:xfrm>
          <a:prstGeom prst="rect">
            <a:avLst/>
          </a:prstGeom>
        </p:spPr>
      </p:pic>
    </p:spTree>
    <p:extLst>
      <p:ext uri="{BB962C8B-B14F-4D97-AF65-F5344CB8AC3E}">
        <p14:creationId xmlns:p14="http://schemas.microsoft.com/office/powerpoint/2010/main" val="1560635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88134"/>
          <a:stretch/>
        </p:blipFill>
        <p:spPr>
          <a:xfrm rot="10800000" flipH="1">
            <a:off x="0" y="6260948"/>
            <a:ext cx="9158274" cy="597052"/>
          </a:xfrm>
          <a:prstGeom prst="rect">
            <a:avLst/>
          </a:prstGeom>
        </p:spPr>
      </p:pic>
      <p:pic>
        <p:nvPicPr>
          <p:cNvPr id="6" name="Picture 5"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5595"/>
          <a:stretch/>
        </p:blipFill>
        <p:spPr>
          <a:xfrm flipV="1">
            <a:off x="-6077" y="3513970"/>
            <a:ext cx="9158274" cy="1227989"/>
          </a:xfrm>
          <a:prstGeom prst="rect">
            <a:avLst/>
          </a:prstGeom>
        </p:spPr>
      </p:pic>
      <p:sp>
        <p:nvSpPr>
          <p:cNvPr id="8" name="Slide Number Placeholder 1"/>
          <p:cNvSpPr>
            <a:spLocks noGrp="1"/>
          </p:cNvSpPr>
          <p:nvPr>
            <p:ph type="sldNum" sz="quarter" idx="12"/>
          </p:nvPr>
        </p:nvSpPr>
        <p:spPr>
          <a:xfrm>
            <a:off x="8780458" y="6489008"/>
            <a:ext cx="270210" cy="365125"/>
          </a:xfrm>
        </p:spPr>
        <p:txBody>
          <a:bodyPr/>
          <a:lstStyle/>
          <a:p>
            <a:fld id="{D45D9A01-2D93-BA42-90FF-543F05484D54}" type="slidenum">
              <a:rPr lang="en-US" smtClean="0">
                <a:solidFill>
                  <a:srgbClr val="FFFFFF"/>
                </a:solidFill>
              </a:rPr>
              <a:t>9</a:t>
            </a:fld>
            <a:endParaRPr lang="en-US" dirty="0">
              <a:solidFill>
                <a:srgbClr val="FFFFFF"/>
              </a:solidFill>
            </a:endParaRPr>
          </a:p>
        </p:txBody>
      </p:sp>
      <p:sp>
        <p:nvSpPr>
          <p:cNvPr id="9" name="Rectangle 8"/>
          <p:cNvSpPr/>
          <p:nvPr/>
        </p:nvSpPr>
        <p:spPr>
          <a:xfrm>
            <a:off x="7127558" y="6585963"/>
            <a:ext cx="1681440" cy="215444"/>
          </a:xfrm>
          <a:prstGeom prst="rect">
            <a:avLst/>
          </a:prstGeom>
        </p:spPr>
        <p:txBody>
          <a:bodyPr wrap="square">
            <a:spAutoFit/>
          </a:bodyPr>
          <a:lstStyle/>
          <a:p>
            <a:pPr algn="r"/>
            <a:r>
              <a:rPr lang="en-US" sz="800" dirty="0" smtClean="0">
                <a:solidFill>
                  <a:srgbClr val="FFFFFF"/>
                </a:solidFill>
                <a:latin typeface="+mj-lt"/>
              </a:rPr>
              <a:t>© 2015 Fidelity National Title Group</a:t>
            </a:r>
            <a:endParaRPr lang="en-US" sz="800" dirty="0">
              <a:solidFill>
                <a:srgbClr val="FFFFFF"/>
              </a:solidFill>
              <a:latin typeface="+mj-lt"/>
            </a:endParaRPr>
          </a:p>
        </p:txBody>
      </p:sp>
      <p:pic>
        <p:nvPicPr>
          <p:cNvPr id="11" name="Picture 10" descr="CTT KBYC.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5746598"/>
            <a:ext cx="2971800" cy="1028700"/>
          </a:xfrm>
          <a:prstGeom prst="rect">
            <a:avLst/>
          </a:prstGeom>
        </p:spPr>
      </p:pic>
      <p:pic>
        <p:nvPicPr>
          <p:cNvPr id="12" name="Picture 11" descr="CTT Lenders Header_Main-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7" y="-1"/>
            <a:ext cx="9154220" cy="4906183"/>
          </a:xfrm>
          <a:prstGeom prst="rect">
            <a:avLst/>
          </a:prstGeom>
        </p:spPr>
      </p:pic>
    </p:spTree>
    <p:extLst>
      <p:ext uri="{BB962C8B-B14F-4D97-AF65-F5344CB8AC3E}">
        <p14:creationId xmlns:p14="http://schemas.microsoft.com/office/powerpoint/2010/main" val="3905760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4151</TotalTime>
  <Words>417</Words>
  <Application>Microsoft Macintosh PowerPoint</Application>
  <PresentationFormat>On-screen Show (4:3)</PresentationFormat>
  <Paragraphs>71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FNF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Maughan</dc:creator>
  <cp:lastModifiedBy>David Tanner</cp:lastModifiedBy>
  <cp:revision>23</cp:revision>
  <dcterms:created xsi:type="dcterms:W3CDTF">2015-01-09T16:54:30Z</dcterms:created>
  <dcterms:modified xsi:type="dcterms:W3CDTF">2015-06-29T20:03:06Z</dcterms:modified>
</cp:coreProperties>
</file>